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6" r:id="rId3"/>
    <p:sldId id="433" r:id="rId4"/>
    <p:sldId id="431" r:id="rId5"/>
    <p:sldId id="435" r:id="rId6"/>
    <p:sldId id="447" r:id="rId7"/>
    <p:sldId id="434" r:id="rId8"/>
    <p:sldId id="436" r:id="rId9"/>
    <p:sldId id="437" r:id="rId10"/>
    <p:sldId id="438" r:id="rId11"/>
    <p:sldId id="441" r:id="rId12"/>
    <p:sldId id="439" r:id="rId13"/>
    <p:sldId id="444" r:id="rId14"/>
    <p:sldId id="445" r:id="rId15"/>
    <p:sldId id="446" r:id="rId16"/>
    <p:sldId id="442" r:id="rId17"/>
    <p:sldId id="448" r:id="rId18"/>
    <p:sldId id="443" r:id="rId19"/>
    <p:sldId id="440" r:id="rId20"/>
    <p:sldId id="426" r:id="rId21"/>
    <p:sldId id="405" r:id="rId22"/>
    <p:sldId id="293" r:id="rId23"/>
    <p:sldId id="306" r:id="rId2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7/08/2023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Exercício_sobre_regressão_com_DNNs.ipynb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vamos focar no supervisionado.</a:t>
            </a:r>
          </a:p>
          <a:p>
            <a:r>
              <a:rPr lang="pt-BR" dirty="0"/>
              <a:t>Dentro do aprendizado supervisionado, temos alguns modelos (ou arquiteturas) de redes neurais que são bastante usados.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rede neural densa, devido aos neurônios estarem densamente conectados.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da entrada para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matriciais, como imagens e vídeos.</a:t>
            </a:r>
          </a:p>
          <a:p>
            <a:r>
              <a:rPr lang="pt-BR" b="0" i="0" dirty="0">
                <a:effectLst/>
              </a:rPr>
              <a:t>O coração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camadas convolucionais.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Elas aplicam operações de convolução para extrair e identificar padrões espaciais em imagens ou vídeos.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Isso permite que a rede aprenda automaticamente a detectar características visuais 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lidar com dados sequenciais, onde a ordem e a dependência temporal dos elementos são importantes.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têm uma memória de estado interna que permite que elas mantenham informações sobre as entradas anteriores 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que envolvam sequências, como análise de texto, reconhecimento de fala, previsão de séries temporais e tradução automática.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Objetivo é aprender uma representação latente que capture as principais características e padrões dos dados de entrada.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transforma a entrada em uma representação latente (de menor ou maior dimensionalidade)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 tenta reconstruir a entrada original a partir dela.</a:t>
            </a:r>
          </a:p>
          <a:p>
            <a:r>
              <a:rPr lang="pt-BR" b="0" i="0" dirty="0">
                <a:effectLst/>
              </a:rPr>
              <a:t>São usados em compressão de dados, remoção de ruído, geração de dados sintéticos, etc.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reta.</a:t>
                </a:r>
              </a:p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2663" r="-2515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3413759" y="3152661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5799" y="3054446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</p:spPr>
            <p:txBody>
              <a:bodyPr/>
              <a:lstStyle/>
              <a:p>
                <a:r>
                  <a:rPr lang="pt-BR" dirty="0"/>
                  <a:t>Mas e se quisermos um modelo que leve em consideração não só a temperatura, mas o mês do ano também?</a:t>
                </a:r>
              </a:p>
              <a:p>
                <a:r>
                  <a:rPr lang="pt-BR" dirty="0"/>
                  <a:t>O modelo agora terá 2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ativações lineares, a rede neural ao lado representa a função de um plano dado por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3309" y="1825624"/>
                <a:ext cx="5349867" cy="5032376"/>
              </a:xfrm>
              <a:blipFill>
                <a:blip r:embed="rId3"/>
                <a:stretch>
                  <a:fillRect l="-2052" t="-1937" r="-2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DB3DB4A-7945-29CA-EE71-D4B0B4DE9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2" t="18714" r="2024" b="9619"/>
          <a:stretch/>
        </p:blipFill>
        <p:spPr>
          <a:xfrm>
            <a:off x="168824" y="3853583"/>
            <a:ext cx="3019087" cy="2627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33BD0-2320-3C7F-3869-846C77ED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4" t="12788" r="10687" b="81286"/>
          <a:stretch/>
        </p:blipFill>
        <p:spPr>
          <a:xfrm>
            <a:off x="166355" y="3955605"/>
            <a:ext cx="1647700" cy="291306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3DD9679-1FAB-878F-6478-26385F68DF8E}"/>
              </a:ext>
            </a:extLst>
          </p:cNvPr>
          <p:cNvGrpSpPr/>
          <p:nvPr/>
        </p:nvGrpSpPr>
        <p:grpSpPr>
          <a:xfrm>
            <a:off x="3205194" y="4101258"/>
            <a:ext cx="3576605" cy="2398446"/>
            <a:chOff x="5053252" y="3241020"/>
            <a:chExt cx="3576605" cy="2398446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74D52E0-D10E-D8D3-AB67-ED39946329AC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9DDDA40-8650-2157-6F23-212D1FCA31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2C2BEA7F-378E-2FDC-DE73-C268A1E4DBF9}"/>
                </a:ext>
              </a:extLst>
            </p:cNvPr>
            <p:cNvCxnSpPr>
              <a:cxnSpLocks/>
              <a:stCxn id="8" idx="6"/>
              <a:endCxn id="54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252" y="5116246"/>
                  <a:ext cx="357660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257107-33D1-ABE5-605B-B2E1796C97EB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0B64AB2-4E2E-51BF-9438-E1680242247E}"/>
                </a:ext>
              </a:extLst>
            </p:cNvPr>
            <p:cNvCxnSpPr>
              <a:cxnSpLocks/>
              <a:stCxn id="22" idx="3"/>
              <a:endCxn id="19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2CC4A7FE-9DC8-4309-A431-23C2DA9F5FFD}"/>
                </a:ext>
              </a:extLst>
            </p:cNvPr>
            <p:cNvCxnSpPr>
              <a:cxnSpLocks/>
              <a:stCxn id="19" idx="6"/>
              <a:endCxn id="54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BC71439-7C2A-580A-78FD-A052630C3A13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8A611E0-8A43-4D93-F402-8BAE4B10648C}"/>
                </a:ext>
              </a:extLst>
            </p:cNvPr>
            <p:cNvCxnSpPr>
              <a:cxnSpLocks/>
              <a:stCxn id="11" idx="3"/>
              <a:endCxn id="19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0FA705A5-84C6-D25F-E3C3-0EC2833A75B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657CC20-7CBD-ECBE-28E2-B9484432FC79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08C496C2-9F8D-0B9E-61DA-9AA3377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87B9B65-0D07-30A1-354E-1810A086F6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função de um hiperplano.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18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/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/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B7175DC4-B45F-01CD-E9B0-8C5FCF1A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5423418"/>
                <a:ext cx="5588000" cy="1408912"/>
              </a:xfrm>
              <a:prstGeom prst="rect">
                <a:avLst/>
              </a:prstGeom>
              <a:blipFill>
                <a:blip r:embed="rId3"/>
                <a:stretch>
                  <a:fillRect l="-2181" b="-11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5E42943D-08FC-E643-B2F4-5A0B22F167F7}"/>
              </a:ext>
            </a:extLst>
          </p:cNvPr>
          <p:cNvGrpSpPr/>
          <p:nvPr/>
        </p:nvGrpSpPr>
        <p:grpSpPr>
          <a:xfrm>
            <a:off x="556722" y="1635585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5095F74-315C-F431-7F57-884DC39E1F0D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73FC97C-BE4C-BF07-194B-2FF05349B69C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F6A3978-F621-5789-EC56-E34E3756CA41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F1FCF79-DFC1-8665-7D25-52E585D6E2E3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CED40DB-99D5-3097-2250-FA06C52DF97B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6CEC768-60E2-DA12-D437-05E35FC9059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81D1744-4B9C-4468-026D-3F5FA30FC72B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F0E1F5D-5A20-0D2A-12F8-4B1B3FAF76C0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D9053E9-13A5-1665-214F-4D41F3ED03C7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5A7B3790-3000-7906-B3C1-EB9434D0D91B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F3216B6D-3A91-8EDF-9356-52F9E5B89DD1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E7947E8A-B371-B1BB-3C5B-67A773C5CE38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0513D82-8003-C3D8-3047-7D63C15DF58C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F10675D6-34DC-932F-5788-60D71D5CB4EA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4E9245AB-11C6-FCAC-C010-2F4959AEF392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46353EF8-B171-7E11-352A-733CDACBB0B5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951D4903-0A32-733A-7B4B-218B3BD83176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4698C533-9A20-9EC7-80F7-A0B523FA50D6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22C3FC39-D108-C211-F0AA-A0CF798D5480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DC09E02-C1EE-23DF-BEAC-39D68971AEC1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AC69882-1856-25C5-2ADA-8748548139A7}"/>
                </a:ext>
              </a:extLst>
            </p:cNvPr>
            <p:cNvCxnSpPr>
              <a:cxnSpLocks/>
              <a:stCxn id="43" idx="3"/>
              <a:endCxn id="11" idx="2"/>
            </p:cNvCxnSpPr>
            <p:nvPr/>
          </p:nvCxnSpPr>
          <p:spPr>
            <a:xfrm flipV="1">
              <a:off x="1187627" y="1935933"/>
              <a:ext cx="623303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1B108EB4-BBB4-4AB8-C76C-CCD77AADCDC7}"/>
                </a:ext>
              </a:extLst>
            </p:cNvPr>
            <p:cNvCxnSpPr>
              <a:cxnSpLocks/>
              <a:stCxn id="79" idx="3"/>
              <a:endCxn id="12" idx="2"/>
            </p:cNvCxnSpPr>
            <p:nvPr/>
          </p:nvCxnSpPr>
          <p:spPr>
            <a:xfrm flipV="1">
              <a:off x="1192432" y="2705187"/>
              <a:ext cx="623210" cy="119728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9B3EEAFC-8712-399F-B901-83698C3890C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3F381F-831E-C666-E50E-BE9EE75E24B4}"/>
                    </a:ext>
                  </a:extLst>
                </p:cNvPr>
                <p:cNvSpPr txBox="1"/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3F381F-831E-C666-E50E-BE9EE75E2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8ABEA048-417A-0F58-65FB-91C8694F9FF1}"/>
                    </a:ext>
                  </a:extLst>
                </p:cNvPr>
                <p:cNvSpPr txBox="1"/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8ABEA048-417A-0F58-65FB-91C8694F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582398EA-8E9B-1848-E669-43F34323A536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E0865D99-28B7-E479-2427-F165F50E92AA}"/>
                </a:ext>
              </a:extLst>
            </p:cNvPr>
            <p:cNvCxnSpPr>
              <a:stCxn id="67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A3E6836-5884-1D28-038B-8A43B454C256}"/>
                </a:ext>
              </a:extLst>
            </p:cNvPr>
            <p:cNvCxnSpPr>
              <a:stCxn id="67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E0076163-3F92-F023-7D92-AA88C10116B4}"/>
                </a:ext>
              </a:extLst>
            </p:cNvPr>
            <p:cNvCxnSpPr>
              <a:stCxn id="67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33DF7D90-A4AC-8F9B-013B-41EED7A2972C}"/>
                </a:ext>
              </a:extLst>
            </p:cNvPr>
            <p:cNvCxnSpPr>
              <a:stCxn id="67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CaixaDeTexto 78">
                  <a:extLst>
                    <a:ext uri="{FF2B5EF4-FFF2-40B4-BE49-F238E27FC236}">
                      <a16:creationId xmlns:a16="http://schemas.microsoft.com/office/drawing/2014/main" id="{FF7EC4EE-F94D-3C38-3BAA-4D5A7E6270BD}"/>
                    </a:ext>
                  </a:extLst>
                </p:cNvPr>
                <p:cNvSpPr txBox="1"/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79" name="CaixaDeTexto 78">
                  <a:extLst>
                    <a:ext uri="{FF2B5EF4-FFF2-40B4-BE49-F238E27FC236}">
                      <a16:creationId xmlns:a16="http://schemas.microsoft.com/office/drawing/2014/main" id="{FF7EC4EE-F94D-3C38-3BAA-4D5A7E627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B812FA53-4299-ACDB-0BBB-9F90070DB810}"/>
                </a:ext>
              </a:extLst>
            </p:cNvPr>
            <p:cNvCxnSpPr>
              <a:stCxn id="44" idx="3"/>
              <a:endCxn id="11" idx="2"/>
            </p:cNvCxnSpPr>
            <p:nvPr/>
          </p:nvCxnSpPr>
          <p:spPr>
            <a:xfrm flipV="1">
              <a:off x="1187627" y="1935933"/>
              <a:ext cx="623303" cy="124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C0AB8FC8-9072-38FE-7A72-DAA5785B0370}"/>
                </a:ext>
              </a:extLst>
            </p:cNvPr>
            <p:cNvCxnSpPr>
              <a:stCxn id="44" idx="3"/>
              <a:endCxn id="12" idx="2"/>
            </p:cNvCxnSpPr>
            <p:nvPr/>
          </p:nvCxnSpPr>
          <p:spPr>
            <a:xfrm flipV="1">
              <a:off x="1187627" y="2705187"/>
              <a:ext cx="628015" cy="478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625ACCD3-0B2F-E77A-336B-A71099B9E2B7}"/>
                </a:ext>
              </a:extLst>
            </p:cNvPr>
            <p:cNvCxnSpPr>
              <a:stCxn id="79" idx="3"/>
              <a:endCxn id="13" idx="2"/>
            </p:cNvCxnSpPr>
            <p:nvPr/>
          </p:nvCxnSpPr>
          <p:spPr>
            <a:xfrm flipV="1">
              <a:off x="1192432" y="3482281"/>
              <a:ext cx="618498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9FF47868-B74F-C17E-334A-C4EC72B53566}"/>
                </a:ext>
              </a:extLst>
            </p:cNvPr>
            <p:cNvCxnSpPr>
              <a:cxnSpLocks/>
              <a:stCxn id="79" idx="3"/>
              <a:endCxn id="11" idx="2"/>
            </p:cNvCxnSpPr>
            <p:nvPr/>
          </p:nvCxnSpPr>
          <p:spPr>
            <a:xfrm flipV="1">
              <a:off x="1192432" y="1935933"/>
              <a:ext cx="618498" cy="196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ABC6E355-188C-148F-B378-91A382568072}"/>
                </a:ext>
              </a:extLst>
            </p:cNvPr>
            <p:cNvCxnSpPr>
              <a:stCxn id="44" idx="3"/>
              <a:endCxn id="13" idx="2"/>
            </p:cNvCxnSpPr>
            <p:nvPr/>
          </p:nvCxnSpPr>
          <p:spPr>
            <a:xfrm>
              <a:off x="1187627" y="3184013"/>
              <a:ext cx="623303" cy="29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CA1985FB-66A9-8213-BB84-89421CB1A074}"/>
                </a:ext>
              </a:extLst>
            </p:cNvPr>
            <p:cNvCxnSpPr>
              <a:stCxn id="44" idx="3"/>
              <a:endCxn id="67" idx="2"/>
            </p:cNvCxnSpPr>
            <p:nvPr/>
          </p:nvCxnSpPr>
          <p:spPr>
            <a:xfrm>
              <a:off x="1187627" y="3184013"/>
              <a:ext cx="630371" cy="10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1C787881-7401-6F86-6179-35383BB35CEF}"/>
                </a:ext>
              </a:extLst>
            </p:cNvPr>
            <p:cNvCxnSpPr>
              <a:stCxn id="43" idx="3"/>
              <a:endCxn id="12" idx="2"/>
            </p:cNvCxnSpPr>
            <p:nvPr/>
          </p:nvCxnSpPr>
          <p:spPr>
            <a:xfrm>
              <a:off x="1187627" y="2449281"/>
              <a:ext cx="628015" cy="25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52A03BB3-C3F5-EF46-F07F-EA2442CD8F29}"/>
                </a:ext>
              </a:extLst>
            </p:cNvPr>
            <p:cNvCxnSpPr>
              <a:stCxn id="43" idx="3"/>
              <a:endCxn id="13" idx="2"/>
            </p:cNvCxnSpPr>
            <p:nvPr/>
          </p:nvCxnSpPr>
          <p:spPr>
            <a:xfrm>
              <a:off x="1187627" y="2449281"/>
              <a:ext cx="623303" cy="103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935392AD-FD61-F754-B278-CD9F76D06A6A}"/>
                </a:ext>
              </a:extLst>
            </p:cNvPr>
            <p:cNvCxnSpPr>
              <a:stCxn id="43" idx="3"/>
              <a:endCxn id="67" idx="2"/>
            </p:cNvCxnSpPr>
            <p:nvPr/>
          </p:nvCxnSpPr>
          <p:spPr>
            <a:xfrm>
              <a:off x="1187627" y="2449281"/>
              <a:ext cx="630371" cy="1810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4BD75EB-0BEF-5E37-08D6-0859AA70ABF7}"/>
                </a:ext>
              </a:extLst>
            </p:cNvPr>
            <p:cNvCxnSpPr>
              <a:stCxn id="79" idx="3"/>
              <a:endCxn id="67" idx="2"/>
            </p:cNvCxnSpPr>
            <p:nvPr/>
          </p:nvCxnSpPr>
          <p:spPr>
            <a:xfrm>
              <a:off x="1192432" y="3902470"/>
              <a:ext cx="625566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013C1AFF-CA50-D286-9D11-CD1F3E3D2099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3582759" y="2108653"/>
              <a:ext cx="427537" cy="107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AAAB265B-CB40-C881-B08B-3D99082FA878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92945D7-5298-6A06-E85B-60C3AA251D71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2D5372E4-7245-E2F4-8080-743B5453C55A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C29531EF-B146-E3BF-EC53-AC6AD475690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C29531EF-B146-E3BF-EC53-AC6AD4756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8841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E1F0452-4467-F653-F248-644EA7A8793D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59511F9A-652D-26FF-A0BA-107078AF4A56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39C86366-1CE9-C3DB-BB34-B21F65DD51D3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914A01AB-1431-A3CF-BDE2-D743660083B9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ixaDeTexto 117">
                  <a:extLst>
                    <a:ext uri="{FF2B5EF4-FFF2-40B4-BE49-F238E27FC236}">
                      <a16:creationId xmlns:a16="http://schemas.microsoft.com/office/drawing/2014/main" id="{6FE6A635-307F-B1FF-25FA-1B3D48B82AE6}"/>
                    </a:ext>
                  </a:extLst>
                </p:cNvPr>
                <p:cNvSpPr txBox="1"/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18" name="CaixaDeTexto 117">
                  <a:extLst>
                    <a:ext uri="{FF2B5EF4-FFF2-40B4-BE49-F238E27FC236}">
                      <a16:creationId xmlns:a16="http://schemas.microsoft.com/office/drawing/2014/main" id="{6FE6A635-307F-B1FF-25FA-1B3D48B82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7F0ADE4-00C4-1E85-DFFF-A0A7789164E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A8CAABF-B766-3B2E-F01D-CEFFD33A4C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BE8D158D-B8E1-4233-F2E6-FC93D555FA8F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6E982CC9-D45B-88F0-EB6F-617599484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FA36AA97-EC02-5890-8C74-7592A46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>
              <a:extLst>
                <a:ext uri="{FF2B5EF4-FFF2-40B4-BE49-F238E27FC236}">
                  <a16:creationId xmlns:a16="http://schemas.microsoft.com/office/drawing/2014/main" id="{C306D4FF-2731-F125-EF31-DB9379A647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>
              <a:extLst>
                <a:ext uri="{FF2B5EF4-FFF2-40B4-BE49-F238E27FC236}">
                  <a16:creationId xmlns:a16="http://schemas.microsoft.com/office/drawing/2014/main" id="{AA443F41-1297-EC72-0220-48C3AB87E1E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7A0F738C-3A93-D3A7-AD3E-7DB94E42A61B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>
              <a:extLst>
                <a:ext uri="{FF2B5EF4-FFF2-40B4-BE49-F238E27FC236}">
                  <a16:creationId xmlns:a16="http://schemas.microsoft.com/office/drawing/2014/main" id="{8A824C19-D6E2-63EC-D5E2-BCC9B43CA85D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951" y="1825624"/>
            <a:ext cx="6439003" cy="50323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Com ativações não lineares  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e uma camada oculta, podemos aproximar qualquer tipo de função contínua, incluindo o hiperplano, bastando encontrar o número de neurônios necessários.</a:t>
            </a:r>
          </a:p>
          <a:p>
            <a:r>
              <a:rPr lang="pt-BR" dirty="0"/>
              <a:t>Com duas camadas ocultas, podemos aproximar até funções com descontinuidades.</a:t>
            </a:r>
          </a:p>
          <a:p>
            <a:r>
              <a:rPr lang="pt-BR" dirty="0"/>
              <a:t>Como encontramos o número ideal de camadas e neurônios?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Através de técnicas de otimização hiperparamétrica.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Podemos usá-las para otimizar outros hiperparâmetros, como otimizador, taxa de aprendizagem, etc.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AE905B5-22A1-FF46-53EB-F98D96E5E202}"/>
              </a:ext>
            </a:extLst>
          </p:cNvPr>
          <p:cNvGrpSpPr/>
          <p:nvPr/>
        </p:nvGrpSpPr>
        <p:grpSpPr>
          <a:xfrm>
            <a:off x="566347" y="1825624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FC9A4BD-4FB9-C351-3A62-9E00053C4A3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4F13D1-FCE4-1680-A78A-29D7A8FDEAD9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7F9BE15-F50A-0BC1-EEC9-7B570F265ADB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998C510-F3DC-D742-26A5-F9EF016A9FA0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E608F57-424B-BCE4-6ECE-39F1F42195E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C979386-FA68-441E-1009-960E0DF05E4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C0881268-F107-78C7-BD8A-CF8B62E4E8D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9F75BF4-38E4-8B36-433D-86821F8F97F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85BFE2B-FB86-C069-5AE1-A3314B760B3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883A4E64-B831-40EA-FDE4-7A3730A3C8F4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ED344598-7342-B1AC-11F2-5C7903BE06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A759285B-47DD-BDE1-673F-9DA54A03287D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04CD9A18-4309-FF64-4BC7-B667B9DB7606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0DBBEAA-EEE2-68A7-356F-3072C18FFEA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65AE64D6-BE01-69CF-CD6F-622C2680E173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B12A8F6F-8ABD-0FB7-E396-C62A0C551AF4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EF1969A3-019A-4F7C-041D-629F28C4C8E4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A43CD54F-F46C-A751-F52C-E3D7EA7413E1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8DAE765E-87C5-5F73-A4CF-EF9184C5979E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554EFF0-1FD8-C54C-7189-33F5C60A8E0F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AF946BB-4D71-0BFB-5FA4-D62C97BEA4BA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187627" y="1935933"/>
              <a:ext cx="623303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DBECDA3-71F4-2599-6B45-817DF3562FE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9728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D0E76DC-4BD5-CD11-9EF5-0CAAD46BEE1D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7D9D437-ED68-958B-E362-3C90713416CE}"/>
                    </a:ext>
                  </a:extLst>
                </p:cNvPr>
                <p:cNvSpPr txBox="1"/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7D9D437-ED68-958B-E362-3C9071341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88" y="2264615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2FEFF05-5A9F-81CD-D9BA-F923996A4DAB}"/>
                    </a:ext>
                  </a:extLst>
                </p:cNvPr>
                <p:cNvSpPr txBox="1"/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2FEFF05-5A9F-81CD-D9BA-F923996A4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37" y="2999347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157F2C8-2D6F-6053-6C70-48F2D6C5BA66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56980257-A7E6-86E1-316F-16959E8E342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B4D7165D-BD41-E0BC-A2D2-C78535EAFFFC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3BFAFAFB-9A08-156B-D88E-1500EDB5342B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B103FEE2-4FC5-AAAF-AF09-5A56C67A9438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92423D69-2183-2EF1-1C37-BB1480E6AF1B}"/>
                    </a:ext>
                  </a:extLst>
                </p:cNvPr>
                <p:cNvSpPr txBox="1"/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92423D69-2183-2EF1-1C37-BB1480E6A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717804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CD2910CD-BD41-3309-7954-ACC9B01EEC37}"/>
                </a:ext>
              </a:extLst>
            </p:cNvPr>
            <p:cNvCxnSpPr>
              <a:stCxn id="29" idx="3"/>
              <a:endCxn id="10" idx="2"/>
            </p:cNvCxnSpPr>
            <p:nvPr/>
          </p:nvCxnSpPr>
          <p:spPr>
            <a:xfrm flipV="1">
              <a:off x="1187627" y="1935933"/>
              <a:ext cx="623303" cy="124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36E81539-B625-6C94-64F9-B818A6FF0CC8}"/>
                </a:ext>
              </a:extLst>
            </p:cNvPr>
            <p:cNvCxnSpPr>
              <a:stCxn id="29" idx="3"/>
              <a:endCxn id="11" idx="2"/>
            </p:cNvCxnSpPr>
            <p:nvPr/>
          </p:nvCxnSpPr>
          <p:spPr>
            <a:xfrm flipV="1">
              <a:off x="1187627" y="2705187"/>
              <a:ext cx="628015" cy="478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B67279DD-9699-6F0E-6729-05BCB4E1C209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EB389A0E-8460-FC8C-CE1D-DD547604661C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6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8238901-65C3-6611-95A9-D8797D6385FC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1187627" y="3184013"/>
              <a:ext cx="623303" cy="29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E674534E-5402-74BA-5B3F-C1E84FA17F64}"/>
                </a:ext>
              </a:extLst>
            </p:cNvPr>
            <p:cNvCxnSpPr>
              <a:stCxn id="29" idx="3"/>
              <a:endCxn id="30" idx="2"/>
            </p:cNvCxnSpPr>
            <p:nvPr/>
          </p:nvCxnSpPr>
          <p:spPr>
            <a:xfrm>
              <a:off x="1187627" y="3184013"/>
              <a:ext cx="630371" cy="10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90DE228B-9605-E008-54BF-90F2F3F66DBD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187627" y="2449281"/>
              <a:ext cx="628015" cy="25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F4D646D2-1C84-922B-8955-4A8F4DBFC42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187627" y="2449281"/>
              <a:ext cx="623303" cy="103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CE98047F-2355-C9FD-8613-C5EBDD29B117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187627" y="2449281"/>
              <a:ext cx="630371" cy="1810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703B9A62-C2E5-F20B-4A17-766CB51155A7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902470"/>
              <a:ext cx="625566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050C228B-4EE0-C4C7-D984-3137245AE239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3582759" y="2108653"/>
              <a:ext cx="427537" cy="107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76F8DC2-BF4F-1814-80C5-F824FE8DA7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08EBA82E-4F73-5EEA-82F6-D683AE5C3651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6328E67B-AC19-A444-7363-0B78526EE08A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AD267E7-913D-02CE-C0E3-35F67C3F5A6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8ECEE1C3-70B1-9925-7F99-728C7C053066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9DA9FA0A-FA81-7B97-6D6C-8A94A533E3C6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AE53E13-E664-07CB-4927-BA130302BF8F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0791B0C7-5625-A24C-0BA4-522C02554DB7}"/>
                    </a:ext>
                  </a:extLst>
                </p:cNvPr>
                <p:cNvSpPr txBox="1"/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0791B0C7-5625-A24C-0BA4-522C02554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0526" y="3438838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A209BF67-F3C6-BB7D-EEAE-D8D4C072606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912612A-8B7A-9726-8E21-ED6DCBD64A0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901B54B4-B57C-6052-3B93-01D12A18CF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326A151C-424B-A76C-6B30-A8402800043D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5121817-C672-88E1-8026-F6270C44B4DB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2281DD2E-7837-4601-573A-1262E39711D0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75492195-B710-19B5-1BA3-2CCAB1973C4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729EDA4-1825-9EC7-2D1B-24477F1CFFC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90517C2B-44D4-5841-60B6-D3BCCB4BAA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exemplo simples como usar a biblioteca </a:t>
            </a:r>
            <a:r>
              <a:rPr lang="pt-BR" dirty="0" err="1"/>
              <a:t>TensorFlow</a:t>
            </a:r>
            <a:r>
              <a:rPr lang="pt-BR" dirty="0"/>
              <a:t> para criar uma rede neural e resolver um problema de regressão, ou seja, ajuste de curva.</a:t>
            </a:r>
          </a:p>
          <a:p>
            <a:r>
              <a:rPr lang="pt-BR" dirty="0"/>
              <a:t>O objetivo era ter um contato inicial com a biblioteca e seus princípios básicos de funcionamento.</a:t>
            </a:r>
          </a:p>
          <a:p>
            <a:r>
              <a:rPr lang="pt-BR" dirty="0"/>
              <a:t>Nesse tópico, vamos estender o que vimos anteriormente para um problema mais prático de regressão usando uma base de dados do mundo real.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</a:t>
            </a:r>
            <a:r>
              <a:rPr lang="pt-BR" b="1" i="1"/>
              <a:t>Parte II)</a:t>
            </a:r>
            <a:r>
              <a:rPr lang="pt-BR"/>
              <a:t>”.</a:t>
            </a:r>
            <a:endParaRPr lang="pt-BR" dirty="0"/>
          </a:p>
          <a:p>
            <a:r>
              <a:rPr lang="pt-BR" dirty="0"/>
              <a:t>Exercício: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Antes de entrarmos na regressão propriamente dita, vamos entender um pouco sobre as formas como os algoritmos de ML aprendem e as arquiteturas que podemos encontrar.</a:t>
            </a:r>
          </a:p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conjunto de dados que contém exemplos de entrada 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as saídas correspondentes 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para 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generalização).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 fontScale="92500"/>
          </a:bodyPr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effectLst/>
              </a:rPr>
              <a:t>aprender a mapear as entradas para as saídas desejadas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Algoritmos de aprendizado supervisionado são frequentemente usados em tarefas como </a:t>
            </a:r>
            <a:r>
              <a:rPr lang="pt-BR" b="1" i="1" dirty="0">
                <a:effectLst/>
              </a:rPr>
              <a:t>classificação</a:t>
            </a:r>
            <a:r>
              <a:rPr lang="pt-BR" b="0" i="0" dirty="0">
                <a:effectLst/>
              </a:rPr>
              <a:t> (atribuir uma categoria ou classe a uma entrada) 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 (predizer um valor numérico).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objetivo da </a:t>
            </a:r>
            <a:r>
              <a:rPr lang="pt-BR" b="1" i="1" dirty="0"/>
              <a:t>regressão</a:t>
            </a:r>
            <a:r>
              <a:rPr lang="pt-BR" dirty="0"/>
              <a:t> é encontrar uma função que tenha o menor erro possível em relação a todos os pontos do conjunto de dados.</a:t>
            </a:r>
          </a:p>
          <a:p>
            <a:r>
              <a:rPr lang="pt-BR" dirty="0"/>
              <a:t>O objetivo da </a:t>
            </a:r>
            <a:r>
              <a:rPr lang="pt-BR" b="1" i="1" dirty="0"/>
              <a:t>classificação</a:t>
            </a:r>
            <a:r>
              <a:rPr lang="pt-BR" dirty="0"/>
              <a:t> é encontrar uma função que separe, i.e., classifique, os dados com o menor erro possível.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1825624"/>
            <a:ext cx="6775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Como já dá para supor, o modelo é treinado sem rótulos.</a:t>
            </a:r>
          </a:p>
          <a:p>
            <a:r>
              <a:rPr lang="pt-BR" dirty="0"/>
              <a:t>Ou seja, não se sabe quais são as respostas corretas para as entradas. </a:t>
            </a:r>
          </a:p>
          <a:p>
            <a:r>
              <a:rPr lang="pt-BR" b="0" i="0" dirty="0">
                <a:effectLst/>
              </a:rPr>
              <a:t>No aprendizado não-supervisionado, o modelo busca descobrir padrões, estruturas ou relações intrínsecas nos dados sem o auxílio de orientação explícita, se baseando apenas, por exemplo, na similaridade entre as entradas (i.e., os </a:t>
            </a:r>
            <a:r>
              <a:rPr lang="pt-BR" b="0" i="0">
                <a:effectLst/>
              </a:rPr>
              <a:t>atributos).</a:t>
            </a:r>
            <a:endParaRPr lang="pt-BR" b="0" i="0" dirty="0">
              <a:effectLst/>
            </a:endParaRPr>
          </a:p>
          <a:p>
            <a:r>
              <a:rPr lang="pt-BR" dirty="0"/>
              <a:t>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Frequentemente usado em situações em que não é possível ter um conjunto de treinamento, ou em ambientes onde as respostas não são conhecidas com antecedência.</a:t>
            </a:r>
          </a:p>
          <a:p>
            <a:r>
              <a:rPr lang="pt-BR" b="0" i="0" dirty="0">
                <a:effectLst/>
              </a:rPr>
              <a:t>Abordagem de aprendizado em que um agente, i.e., o algoritmo de ML, aprende a tomar decisões interagindo com um ambiente.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4"/>
            <a:ext cx="6565900" cy="5032376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</a:rPr>
              <a:t>O agente toma ações em um ambiente para maximizar a recompensa acumulada ao longo do tempo.</a:t>
            </a:r>
          </a:p>
          <a:p>
            <a:r>
              <a:rPr lang="pt-BR" dirty="0"/>
              <a:t>O objetivo é encontrar uma função, chamada de política, que mapeie os estados na sequência de ações que maximize a recompensa.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 principal característica do aprendizado por reforço é que o agente aprende através de tentativa e erro, ajustando suas ações com base nas recompensas que recebe do ambiente.</a:t>
            </a:r>
          </a:p>
          <a:p>
            <a:r>
              <a:rPr lang="pt-BR" dirty="0"/>
              <a:t>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781299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9870</TotalTime>
  <Words>1643</Words>
  <Application>Microsoft Office PowerPoint</Application>
  <PresentationFormat>Widescreen</PresentationFormat>
  <Paragraphs>168</Paragraphs>
  <Slides>23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Aprendizado supervisionado</vt:lpstr>
      <vt:lpstr>Aprendizado supervisionado</vt:lpstr>
      <vt:lpstr>Classificação e regressão</vt:lpstr>
      <vt:lpstr>Aprendizado não-supervisionado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recorrente (RNN)</vt:lpstr>
      <vt:lpstr>Autoencoders</vt:lpstr>
      <vt:lpstr>Modelos de aprendizado supervisionado</vt:lpstr>
      <vt:lpstr>Regressão</vt:lpstr>
      <vt:lpstr>Regressão</vt:lpstr>
      <vt:lpstr>Regressão</vt:lpstr>
      <vt:lpstr>Aproximação universal de funções</vt:lpstr>
      <vt:lpstr>Exemplo</vt:lpstr>
      <vt:lpstr>Atividades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1951</cp:revision>
  <dcterms:created xsi:type="dcterms:W3CDTF">2020-01-20T13:50:05Z</dcterms:created>
  <dcterms:modified xsi:type="dcterms:W3CDTF">2023-08-08T02:13:37Z</dcterms:modified>
</cp:coreProperties>
</file>